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83" r:id="rId6"/>
    <p:sldId id="260" r:id="rId7"/>
    <p:sldId id="272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61" r:id="rId18"/>
    <p:sldId id="262" r:id="rId19"/>
    <p:sldId id="263" r:id="rId20"/>
    <p:sldId id="274" r:id="rId21"/>
    <p:sldId id="280" r:id="rId22"/>
    <p:sldId id="281" r:id="rId23"/>
    <p:sldId id="282" r:id="rId24"/>
    <p:sldId id="275" r:id="rId25"/>
    <p:sldId id="276" r:id="rId26"/>
    <p:sldId id="277" r:id="rId27"/>
    <p:sldId id="278" r:id="rId28"/>
    <p:sldId id="279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F15268-EE4D-445F-A74F-B3E1697B86EF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6DEA27-AEB7-41C6-BE43-400F6294E7D7}">
      <dgm:prSet phldrT="[Text]"/>
      <dgm:spPr/>
      <dgm:t>
        <a:bodyPr/>
        <a:lstStyle/>
        <a:p>
          <a:r>
            <a:rPr lang="en-US" dirty="0"/>
            <a:t>Disorder</a:t>
          </a:r>
        </a:p>
      </dgm:t>
    </dgm:pt>
    <dgm:pt modelId="{8437C41E-60CD-4F08-A585-3BC1A3563C13}" type="parTrans" cxnId="{15D3FB01-F967-403A-89A8-26B06A98CF1E}">
      <dgm:prSet/>
      <dgm:spPr/>
      <dgm:t>
        <a:bodyPr/>
        <a:lstStyle/>
        <a:p>
          <a:endParaRPr lang="en-US"/>
        </a:p>
      </dgm:t>
    </dgm:pt>
    <dgm:pt modelId="{A747A2B7-F525-4578-A216-05F59D8E6735}" type="sibTrans" cxnId="{15D3FB01-F967-403A-89A8-26B06A98CF1E}">
      <dgm:prSet/>
      <dgm:spPr/>
      <dgm:t>
        <a:bodyPr/>
        <a:lstStyle/>
        <a:p>
          <a:endParaRPr lang="en-US"/>
        </a:p>
      </dgm:t>
    </dgm:pt>
    <dgm:pt modelId="{85454853-C732-4E92-9231-4A29C5CCFD92}">
      <dgm:prSet phldrT="[Text]"/>
      <dgm:spPr/>
      <dgm:t>
        <a:bodyPr/>
        <a:lstStyle/>
        <a:p>
          <a:r>
            <a:rPr lang="en-US" dirty="0"/>
            <a:t>Causes</a:t>
          </a:r>
        </a:p>
      </dgm:t>
    </dgm:pt>
    <dgm:pt modelId="{EDDA769D-B7FC-4A4A-8D58-B02240FEBC8B}" type="parTrans" cxnId="{452FD90D-F3BD-40F6-BC20-D32AF7781422}">
      <dgm:prSet/>
      <dgm:spPr/>
      <dgm:t>
        <a:bodyPr/>
        <a:lstStyle/>
        <a:p>
          <a:endParaRPr lang="en-US"/>
        </a:p>
      </dgm:t>
    </dgm:pt>
    <dgm:pt modelId="{EC640F35-FCA0-4241-B95F-B744448DA449}" type="sibTrans" cxnId="{452FD90D-F3BD-40F6-BC20-D32AF7781422}">
      <dgm:prSet/>
      <dgm:spPr/>
      <dgm:t>
        <a:bodyPr/>
        <a:lstStyle/>
        <a:p>
          <a:endParaRPr lang="en-US"/>
        </a:p>
      </dgm:t>
    </dgm:pt>
    <dgm:pt modelId="{F8239E6A-8384-4E7B-AD0E-F7CA2784CA08}">
      <dgm:prSet phldrT="[Text]"/>
      <dgm:spPr/>
      <dgm:t>
        <a:bodyPr/>
        <a:lstStyle/>
        <a:p>
          <a:r>
            <a:rPr lang="en-US" dirty="0"/>
            <a:t>Thoughts</a:t>
          </a:r>
        </a:p>
      </dgm:t>
    </dgm:pt>
    <dgm:pt modelId="{17E4EADA-6E47-425C-8905-B45F2E339E17}" type="parTrans" cxnId="{B2CF25A9-6C8A-462C-B62A-0C377D679DC7}">
      <dgm:prSet/>
      <dgm:spPr/>
      <dgm:t>
        <a:bodyPr/>
        <a:lstStyle/>
        <a:p>
          <a:endParaRPr lang="en-US"/>
        </a:p>
      </dgm:t>
    </dgm:pt>
    <dgm:pt modelId="{0CB11563-2BDD-45E3-BAC4-AB413882CE3F}" type="sibTrans" cxnId="{B2CF25A9-6C8A-462C-B62A-0C377D679DC7}">
      <dgm:prSet/>
      <dgm:spPr/>
      <dgm:t>
        <a:bodyPr/>
        <a:lstStyle/>
        <a:p>
          <a:endParaRPr lang="en-US"/>
        </a:p>
      </dgm:t>
    </dgm:pt>
    <dgm:pt modelId="{FD293436-3301-458C-A466-760FF0248B60}">
      <dgm:prSet phldrT="[Text]"/>
      <dgm:spPr/>
      <dgm:t>
        <a:bodyPr/>
        <a:lstStyle/>
        <a:p>
          <a:endParaRPr lang="en-US" dirty="0"/>
        </a:p>
      </dgm:t>
    </dgm:pt>
    <dgm:pt modelId="{FC2BF212-5694-424A-A6E9-80A887A2401F}" type="parTrans" cxnId="{438B4B26-607C-4E4C-BAB4-78931121D83B}">
      <dgm:prSet/>
      <dgm:spPr/>
      <dgm:t>
        <a:bodyPr/>
        <a:lstStyle/>
        <a:p>
          <a:endParaRPr lang="en-US"/>
        </a:p>
      </dgm:t>
    </dgm:pt>
    <dgm:pt modelId="{95271B73-7A56-48D2-993B-46D9A9F16A50}" type="sibTrans" cxnId="{438B4B26-607C-4E4C-BAB4-78931121D83B}">
      <dgm:prSet/>
      <dgm:spPr/>
      <dgm:t>
        <a:bodyPr/>
        <a:lstStyle/>
        <a:p>
          <a:endParaRPr lang="en-US"/>
        </a:p>
      </dgm:t>
    </dgm:pt>
    <dgm:pt modelId="{57493723-1B05-461B-8B9A-8163DBFC53BB}" type="pres">
      <dgm:prSet presAssocID="{38F15268-EE4D-445F-A74F-B3E1697B86E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07EF7F-B331-4280-8746-A602616A2BD2}" type="pres">
      <dgm:prSet presAssocID="{A16DEA27-AEB7-41C6-BE43-400F6294E7D7}" presName="centerShape" presStyleLbl="node0" presStyleIdx="0" presStyleCnt="1"/>
      <dgm:spPr/>
      <dgm:t>
        <a:bodyPr/>
        <a:lstStyle/>
        <a:p>
          <a:endParaRPr lang="en-US"/>
        </a:p>
      </dgm:t>
    </dgm:pt>
    <dgm:pt modelId="{8B849C03-DFAD-4BAC-9046-71CC908897FE}" type="pres">
      <dgm:prSet presAssocID="{EDDA769D-B7FC-4A4A-8D58-B02240FEBC8B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B8D77E4A-C3D6-408F-A04C-D4302235DB32}" type="pres">
      <dgm:prSet presAssocID="{85454853-C732-4E92-9231-4A29C5CCFD9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2581B-6C40-48D2-B3F3-944DBAE9FA3B}" type="pres">
      <dgm:prSet presAssocID="{17E4EADA-6E47-425C-8905-B45F2E339E17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9AAE57AD-B574-4AA7-A93C-1D2205DD89BF}" type="pres">
      <dgm:prSet presAssocID="{F8239E6A-8384-4E7B-AD0E-F7CA2784CA0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FD90D-F3BD-40F6-BC20-D32AF7781422}" srcId="{A16DEA27-AEB7-41C6-BE43-400F6294E7D7}" destId="{85454853-C732-4E92-9231-4A29C5CCFD92}" srcOrd="0" destOrd="0" parTransId="{EDDA769D-B7FC-4A4A-8D58-B02240FEBC8B}" sibTransId="{EC640F35-FCA0-4241-B95F-B744448DA449}"/>
    <dgm:cxn modelId="{15D3FB01-F967-403A-89A8-26B06A98CF1E}" srcId="{38F15268-EE4D-445F-A74F-B3E1697B86EF}" destId="{A16DEA27-AEB7-41C6-BE43-400F6294E7D7}" srcOrd="0" destOrd="0" parTransId="{8437C41E-60CD-4F08-A585-3BC1A3563C13}" sibTransId="{A747A2B7-F525-4578-A216-05F59D8E6735}"/>
    <dgm:cxn modelId="{59917EF6-CAE2-4F37-950D-AF70DE12702A}" type="presOf" srcId="{38F15268-EE4D-445F-A74F-B3E1697B86EF}" destId="{57493723-1B05-461B-8B9A-8163DBFC53BB}" srcOrd="0" destOrd="0" presId="urn:microsoft.com/office/officeart/2005/8/layout/radial4"/>
    <dgm:cxn modelId="{5679078C-FFF6-4387-9F73-C91D21CA9B9F}" type="presOf" srcId="{17E4EADA-6E47-425C-8905-B45F2E339E17}" destId="{4CC2581B-6C40-48D2-B3F3-944DBAE9FA3B}" srcOrd="0" destOrd="0" presId="urn:microsoft.com/office/officeart/2005/8/layout/radial4"/>
    <dgm:cxn modelId="{438B4B26-607C-4E4C-BAB4-78931121D83B}" srcId="{38F15268-EE4D-445F-A74F-B3E1697B86EF}" destId="{FD293436-3301-458C-A466-760FF0248B60}" srcOrd="1" destOrd="0" parTransId="{FC2BF212-5694-424A-A6E9-80A887A2401F}" sibTransId="{95271B73-7A56-48D2-993B-46D9A9F16A50}"/>
    <dgm:cxn modelId="{A92561E0-E766-483A-8946-C24012CF2D71}" type="presOf" srcId="{F8239E6A-8384-4E7B-AD0E-F7CA2784CA08}" destId="{9AAE57AD-B574-4AA7-A93C-1D2205DD89BF}" srcOrd="0" destOrd="0" presId="urn:microsoft.com/office/officeart/2005/8/layout/radial4"/>
    <dgm:cxn modelId="{B2CF25A9-6C8A-462C-B62A-0C377D679DC7}" srcId="{A16DEA27-AEB7-41C6-BE43-400F6294E7D7}" destId="{F8239E6A-8384-4E7B-AD0E-F7CA2784CA08}" srcOrd="1" destOrd="0" parTransId="{17E4EADA-6E47-425C-8905-B45F2E339E17}" sibTransId="{0CB11563-2BDD-45E3-BAC4-AB413882CE3F}"/>
    <dgm:cxn modelId="{8446C543-A2F0-41DD-B3A8-365819F2B0E8}" type="presOf" srcId="{85454853-C732-4E92-9231-4A29C5CCFD92}" destId="{B8D77E4A-C3D6-408F-A04C-D4302235DB32}" srcOrd="0" destOrd="0" presId="urn:microsoft.com/office/officeart/2005/8/layout/radial4"/>
    <dgm:cxn modelId="{DDEEDFC0-27FD-469E-9F25-99EDCB34FF34}" type="presOf" srcId="{A16DEA27-AEB7-41C6-BE43-400F6294E7D7}" destId="{2807EF7F-B331-4280-8746-A602616A2BD2}" srcOrd="0" destOrd="0" presId="urn:microsoft.com/office/officeart/2005/8/layout/radial4"/>
    <dgm:cxn modelId="{93F1CCAD-039C-47F9-B698-492825A78890}" type="presOf" srcId="{EDDA769D-B7FC-4A4A-8D58-B02240FEBC8B}" destId="{8B849C03-DFAD-4BAC-9046-71CC908897FE}" srcOrd="0" destOrd="0" presId="urn:microsoft.com/office/officeart/2005/8/layout/radial4"/>
    <dgm:cxn modelId="{0A4F46EB-F4CD-44FF-B850-7EB7037C5548}" type="presParOf" srcId="{57493723-1B05-461B-8B9A-8163DBFC53BB}" destId="{2807EF7F-B331-4280-8746-A602616A2BD2}" srcOrd="0" destOrd="0" presId="urn:microsoft.com/office/officeart/2005/8/layout/radial4"/>
    <dgm:cxn modelId="{F8CC572E-7296-4B2E-A040-D0A9A3FA7456}" type="presParOf" srcId="{57493723-1B05-461B-8B9A-8163DBFC53BB}" destId="{8B849C03-DFAD-4BAC-9046-71CC908897FE}" srcOrd="1" destOrd="0" presId="urn:microsoft.com/office/officeart/2005/8/layout/radial4"/>
    <dgm:cxn modelId="{34B8542E-2A83-4567-836B-D5F53208CF79}" type="presParOf" srcId="{57493723-1B05-461B-8B9A-8163DBFC53BB}" destId="{B8D77E4A-C3D6-408F-A04C-D4302235DB32}" srcOrd="2" destOrd="0" presId="urn:microsoft.com/office/officeart/2005/8/layout/radial4"/>
    <dgm:cxn modelId="{FE6A3966-ADB2-4DAA-B043-7631AE213FA8}" type="presParOf" srcId="{57493723-1B05-461B-8B9A-8163DBFC53BB}" destId="{4CC2581B-6C40-48D2-B3F3-944DBAE9FA3B}" srcOrd="3" destOrd="0" presId="urn:microsoft.com/office/officeart/2005/8/layout/radial4"/>
    <dgm:cxn modelId="{0C04B67C-A707-4071-B27F-470C2161046D}" type="presParOf" srcId="{57493723-1B05-461B-8B9A-8163DBFC53BB}" destId="{9AAE57AD-B574-4AA7-A93C-1D2205DD89B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7EF7F-B331-4280-8746-A602616A2BD2}">
      <dsp:nvSpPr>
        <dsp:cNvPr id="0" name=""/>
        <dsp:cNvSpPr/>
      </dsp:nvSpPr>
      <dsp:spPr>
        <a:xfrm>
          <a:off x="1709999" y="1393631"/>
          <a:ext cx="1577260" cy="15772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Disorder</a:t>
          </a:r>
        </a:p>
      </dsp:txBody>
      <dsp:txXfrm>
        <a:off x="1940983" y="1624615"/>
        <a:ext cx="1115292" cy="1115292"/>
      </dsp:txXfrm>
    </dsp:sp>
    <dsp:sp modelId="{8B849C03-DFAD-4BAC-9046-71CC908897FE}">
      <dsp:nvSpPr>
        <dsp:cNvPr id="0" name=""/>
        <dsp:cNvSpPr/>
      </dsp:nvSpPr>
      <dsp:spPr>
        <a:xfrm rot="12900000">
          <a:off x="638316" y="1099014"/>
          <a:ext cx="1268533" cy="44951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D77E4A-C3D6-408F-A04C-D4302235DB32}">
      <dsp:nvSpPr>
        <dsp:cNvPr id="0" name=""/>
        <dsp:cNvSpPr/>
      </dsp:nvSpPr>
      <dsp:spPr>
        <a:xfrm>
          <a:off x="3824" y="360615"/>
          <a:ext cx="1498397" cy="1198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Causes</a:t>
          </a:r>
        </a:p>
      </dsp:txBody>
      <dsp:txXfrm>
        <a:off x="38933" y="395724"/>
        <a:ext cx="1428179" cy="1128499"/>
      </dsp:txXfrm>
    </dsp:sp>
    <dsp:sp modelId="{4CC2581B-6C40-48D2-B3F3-944DBAE9FA3B}">
      <dsp:nvSpPr>
        <dsp:cNvPr id="0" name=""/>
        <dsp:cNvSpPr/>
      </dsp:nvSpPr>
      <dsp:spPr>
        <a:xfrm rot="19500000">
          <a:off x="3090410" y="1099014"/>
          <a:ext cx="1268533" cy="44951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AE57AD-B574-4AA7-A93C-1D2205DD89BF}">
      <dsp:nvSpPr>
        <dsp:cNvPr id="0" name=""/>
        <dsp:cNvSpPr/>
      </dsp:nvSpPr>
      <dsp:spPr>
        <a:xfrm>
          <a:off x="3495038" y="360615"/>
          <a:ext cx="1498397" cy="1198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Thoughts</a:t>
          </a:r>
        </a:p>
      </dsp:txBody>
      <dsp:txXfrm>
        <a:off x="3530147" y="395724"/>
        <a:ext cx="1428179" cy="1128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4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4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0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6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83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0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9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4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3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7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1363293-60B7-4D7E-BB18-903C8640F84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A5BD788-5603-489B-AB3C-125F16102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guides/well/mindfulness-for-childre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3892C-7648-4A57-B145-FA6013DA2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Mental Health: Challenges for our Youth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1943C-1335-45C2-B752-0F68963573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Anxiety and Non-Suicidal Self-Injury</a:t>
            </a:r>
          </a:p>
        </p:txBody>
      </p:sp>
    </p:spTree>
    <p:extLst>
      <p:ext uri="{BB962C8B-B14F-4D97-AF65-F5344CB8AC3E}">
        <p14:creationId xmlns:p14="http://schemas.microsoft.com/office/powerpoint/2010/main" val="1592134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F05AB-D3EF-4553-95EB-AD78A28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mutism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BB225-7A37-4A2C-8732-9E5F59D4F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Consistent </a:t>
            </a:r>
            <a:r>
              <a:rPr lang="en-US" b="1" i="1" dirty="0">
                <a:solidFill>
                  <a:schemeClr val="accent1"/>
                </a:solidFill>
              </a:rPr>
              <a:t>failure to speak</a:t>
            </a:r>
            <a:r>
              <a:rPr lang="en-US" dirty="0"/>
              <a:t> in certain social situations but not others</a:t>
            </a:r>
          </a:p>
          <a:p>
            <a:pPr lvl="1"/>
            <a:r>
              <a:rPr lang="en-US" dirty="0"/>
              <a:t>e.g. speaking at home but not at school</a:t>
            </a:r>
          </a:p>
          <a:p>
            <a:r>
              <a:rPr lang="en-US" dirty="0"/>
              <a:t>Often exists with high social anxiety, extreme shyness, and mild oppositional behavior</a:t>
            </a:r>
          </a:p>
          <a:p>
            <a:r>
              <a:rPr lang="en-US" dirty="0"/>
              <a:t>May communicate better through nonverbal means</a:t>
            </a:r>
          </a:p>
          <a:p>
            <a:r>
              <a:rPr lang="en-US" dirty="0"/>
              <a:t>Usually starts before age 5</a:t>
            </a:r>
          </a:p>
          <a:p>
            <a:r>
              <a:rPr lang="en-US" dirty="0"/>
              <a:t>Thought that most outgrow it but social anxiety remains</a:t>
            </a:r>
          </a:p>
          <a:p>
            <a:r>
              <a:rPr lang="en-US" dirty="0"/>
              <a:t>Make sure they don’t have a communication disorder</a:t>
            </a:r>
          </a:p>
          <a:p>
            <a:pPr lvl="1"/>
            <a:r>
              <a:rPr lang="en-US" dirty="0"/>
              <a:t>e.g. do they have normal hearing?</a:t>
            </a:r>
          </a:p>
          <a:p>
            <a:r>
              <a:rPr lang="en-US" dirty="0"/>
              <a:t>Parents are often overprotective and/or more controlling</a:t>
            </a:r>
          </a:p>
        </p:txBody>
      </p:sp>
    </p:spTree>
    <p:extLst>
      <p:ext uri="{BB962C8B-B14F-4D97-AF65-F5344CB8AC3E}">
        <p14:creationId xmlns:p14="http://schemas.microsoft.com/office/powerpoint/2010/main" val="186156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6F0AE-84FC-4F1C-8300-673C48CA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phobia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85549-FB73-483E-9365-60FF2D153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Significant </a:t>
            </a:r>
            <a:r>
              <a:rPr lang="en-US" b="1" i="1" dirty="0">
                <a:solidFill>
                  <a:schemeClr val="accent1"/>
                </a:solidFill>
              </a:rPr>
              <a:t>fear/anxiety about a specific object or situation</a:t>
            </a:r>
            <a:r>
              <a:rPr lang="en-US" dirty="0"/>
              <a:t> that is out of proportion to the actual danger posed</a:t>
            </a:r>
          </a:p>
          <a:p>
            <a:r>
              <a:rPr lang="en-US" dirty="0"/>
              <a:t>Common to have multiple phobias</a:t>
            </a:r>
          </a:p>
          <a:p>
            <a:r>
              <a:rPr lang="en-US" dirty="0"/>
              <a:t>Exposure immediately and nearly always leads to a fearful response</a:t>
            </a:r>
          </a:p>
          <a:p>
            <a:pPr lvl="1"/>
            <a:r>
              <a:rPr lang="en-US" dirty="0"/>
              <a:t>Can sometimes cause a panic attack or even fainting</a:t>
            </a:r>
          </a:p>
          <a:p>
            <a:r>
              <a:rPr lang="en-US" dirty="0"/>
              <a:t>They will intentionally avoid the object/situation</a:t>
            </a:r>
          </a:p>
          <a:p>
            <a:r>
              <a:rPr lang="en-US" dirty="0"/>
              <a:t>Often develops after a traumatic event</a:t>
            </a:r>
          </a:p>
          <a:p>
            <a:pPr lvl="1"/>
            <a:r>
              <a:rPr lang="en-US" dirty="0"/>
              <a:t>Panic attacks during an unrelated exposure can also create them!</a:t>
            </a:r>
          </a:p>
          <a:p>
            <a:r>
              <a:rPr lang="en-US" dirty="0"/>
              <a:t>Typically develops in childhood/adolescence, may last through adulthood</a:t>
            </a:r>
          </a:p>
        </p:txBody>
      </p:sp>
      <p:pic>
        <p:nvPicPr>
          <p:cNvPr id="4100" name="Picture 4" descr="Orange and Black Spider">
            <a:extLst>
              <a:ext uri="{FF2B5EF4-FFF2-40B4-BE49-F238E27FC236}">
                <a16:creationId xmlns:a16="http://schemas.microsoft.com/office/drawing/2014/main" id="{21DF6709-9999-4476-952E-B3F571A0A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523" y="82167"/>
            <a:ext cx="3452864" cy="191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98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8A5BE-39B8-4DF6-8516-B3EFE302C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anxiety disorder (social phobia)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6A7A2-E9D8-4414-98FF-BBA683A3E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Disproportionate </a:t>
            </a:r>
            <a:r>
              <a:rPr lang="en-US" b="1" i="1" dirty="0">
                <a:solidFill>
                  <a:schemeClr val="accent1"/>
                </a:solidFill>
              </a:rPr>
              <a:t>anxiety about social situations </a:t>
            </a:r>
            <a:r>
              <a:rPr lang="en-US" dirty="0"/>
              <a:t>in which you may be judged by others</a:t>
            </a:r>
          </a:p>
          <a:p>
            <a:pPr lvl="1"/>
            <a:r>
              <a:rPr lang="en-US" dirty="0"/>
              <a:t>Additionally they worry others may pick up on the fact they are worried</a:t>
            </a:r>
          </a:p>
          <a:p>
            <a:pPr lvl="1"/>
            <a:r>
              <a:rPr lang="en-US" dirty="0"/>
              <a:t>Can lead to a self-fulfilling prophecy!</a:t>
            </a:r>
          </a:p>
          <a:p>
            <a:r>
              <a:rPr lang="en-US" dirty="0"/>
              <a:t>Most commonly diagnosed in performers or public speakers</a:t>
            </a:r>
          </a:p>
          <a:p>
            <a:r>
              <a:rPr lang="en-US" dirty="0"/>
              <a:t>Blushing is a common, observable sign</a:t>
            </a:r>
          </a:p>
          <a:p>
            <a:r>
              <a:rPr lang="en-US" dirty="0"/>
              <a:t>Can lead to significant lifetime dysfunction</a:t>
            </a:r>
          </a:p>
          <a:p>
            <a:pPr lvl="1"/>
            <a:r>
              <a:rPr lang="en-US" dirty="0"/>
              <a:t>e.g. may dramatically affect career choice</a:t>
            </a:r>
          </a:p>
          <a:p>
            <a:r>
              <a:rPr lang="en-US" dirty="0"/>
              <a:t>May start after a humiliating experience</a:t>
            </a:r>
          </a:p>
          <a:p>
            <a:r>
              <a:rPr lang="en-US" dirty="0"/>
              <a:t>Adolescents are often broadly fearful and avoidant</a:t>
            </a:r>
          </a:p>
        </p:txBody>
      </p:sp>
      <p:pic>
        <p:nvPicPr>
          <p:cNvPr id="3074" name="Picture 2" descr="People on Sidewalk Selective Focal Photo">
            <a:extLst>
              <a:ext uri="{FF2B5EF4-FFF2-40B4-BE49-F238E27FC236}">
                <a16:creationId xmlns:a16="http://schemas.microsoft.com/office/drawing/2014/main" id="{AA6FD817-9638-4096-BE55-76BBFB815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169" y="2602685"/>
            <a:ext cx="2719430" cy="407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19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CA200-9537-40EE-B775-20A853354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Panic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5DBD-7998-4409-805D-C627CD219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>
                <a:solidFill>
                  <a:schemeClr val="accent1"/>
                </a:solidFill>
              </a:rPr>
              <a:t>Recurrent, unexpected panic attacks </a:t>
            </a:r>
            <a:r>
              <a:rPr lang="en-US" dirty="0"/>
              <a:t>followed by persistent worries about future attacks and maladaptive behavior changes</a:t>
            </a:r>
          </a:p>
          <a:p>
            <a:r>
              <a:rPr lang="en-US" dirty="0"/>
              <a:t>Severity and frequency of attacks may vary</a:t>
            </a:r>
          </a:p>
          <a:p>
            <a:r>
              <a:rPr lang="en-US" dirty="0"/>
              <a:t>Worries about the attacks may include: </a:t>
            </a:r>
          </a:p>
          <a:p>
            <a:pPr lvl="1"/>
            <a:r>
              <a:rPr lang="en-US" dirty="0"/>
              <a:t>health concerns – “I think something is wrong with my heart”</a:t>
            </a:r>
          </a:p>
          <a:p>
            <a:pPr lvl="1"/>
            <a:r>
              <a:rPr lang="en-US" dirty="0"/>
              <a:t>social concerns – “If I go in public, I’ll have an attack”</a:t>
            </a:r>
          </a:p>
          <a:p>
            <a:pPr lvl="1"/>
            <a:r>
              <a:rPr lang="en-US" dirty="0"/>
              <a:t>mental concerns – “I’m losing control”</a:t>
            </a:r>
          </a:p>
          <a:p>
            <a:r>
              <a:rPr lang="en-US" dirty="0"/>
              <a:t>Maladaptive behaviors may include avoidance of triggers, restricting activities, or even refusing to leave the house</a:t>
            </a:r>
          </a:p>
          <a:p>
            <a:r>
              <a:rPr lang="en-US" dirty="0"/>
              <a:t>Often have additional anxiety issues, especially about their health</a:t>
            </a:r>
          </a:p>
          <a:p>
            <a:pPr lvl="1"/>
            <a:r>
              <a:rPr lang="en-US" dirty="0"/>
              <a:t>Leads to difficulty tolerating medications (minor side effects produce severe worry)</a:t>
            </a:r>
          </a:p>
          <a:p>
            <a:r>
              <a:rPr lang="en-US" dirty="0"/>
              <a:t>Uncommon before age 14, typical onset is 20-24 years of age</a:t>
            </a:r>
          </a:p>
          <a:p>
            <a:r>
              <a:rPr lang="en-US" dirty="0"/>
              <a:t>Natural course is chronic but waxing and waning</a:t>
            </a:r>
          </a:p>
          <a:p>
            <a:r>
              <a:rPr lang="en-US" dirty="0"/>
              <a:t>Results in the highest number of medical visits of any anxiety disorder</a:t>
            </a:r>
          </a:p>
          <a:p>
            <a:r>
              <a:rPr lang="en-US" dirty="0"/>
              <a:t>May result in </a:t>
            </a:r>
            <a:r>
              <a:rPr lang="en-US" i="1" dirty="0"/>
              <a:t>significant</a:t>
            </a:r>
            <a:r>
              <a:rPr lang="en-US" dirty="0"/>
              <a:t> dysfunction, especially if agoraphobia is also present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5F82-5DC9-4A07-8451-43F311CC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Agoraphobia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C6BA7-2469-4E36-8E36-B7ACBBCDA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6808567" cy="4206240"/>
          </a:xfrm>
        </p:spPr>
        <p:txBody>
          <a:bodyPr/>
          <a:lstStyle/>
          <a:p>
            <a:r>
              <a:rPr lang="en-US" dirty="0"/>
              <a:t>Marked fear or anxiety about </a:t>
            </a:r>
            <a:r>
              <a:rPr lang="en-US" b="1" i="1" dirty="0">
                <a:solidFill>
                  <a:schemeClr val="accent1"/>
                </a:solidFill>
              </a:rPr>
              <a:t>situations in which escape might be difficult </a:t>
            </a:r>
            <a:r>
              <a:rPr lang="en-US" dirty="0"/>
              <a:t>or help might not be available if individual becomes incapacitated (physically or mentally)</a:t>
            </a:r>
          </a:p>
          <a:p>
            <a:r>
              <a:rPr lang="en-US" dirty="0"/>
              <a:t>Situations: public transportation, open spaces, enclosed spaces, standing in line/being in a crowd, being outside of the home alone</a:t>
            </a:r>
          </a:p>
          <a:p>
            <a:r>
              <a:rPr lang="en-US" dirty="0"/>
              <a:t>Highly comorbid with panic disorder</a:t>
            </a:r>
          </a:p>
          <a:p>
            <a:r>
              <a:rPr lang="en-US" dirty="0"/>
              <a:t>Rarely occurs in childhood, most often in late adolescence/adulthood</a:t>
            </a:r>
          </a:p>
          <a:p>
            <a:r>
              <a:rPr lang="en-US" dirty="0"/>
              <a:t>Course is persistent and chronic without treatment</a:t>
            </a:r>
          </a:p>
        </p:txBody>
      </p:sp>
      <p:pic>
        <p:nvPicPr>
          <p:cNvPr id="5122" name="Picture 2" descr="People in Train">
            <a:extLst>
              <a:ext uri="{FF2B5EF4-FFF2-40B4-BE49-F238E27FC236}">
                <a16:creationId xmlns:a16="http://schemas.microsoft.com/office/drawing/2014/main" id="{7DDA798D-B329-4F78-B2FF-DFCF29F09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210" y="2892518"/>
            <a:ext cx="3944122" cy="24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65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00E05-6500-4EDF-9F50-244F89A8E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anxiety disorder (GAD)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6AFB4-6BAC-414D-9FFF-DFA4FBB33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245" y="2036847"/>
            <a:ext cx="6649176" cy="4206240"/>
          </a:xfrm>
        </p:spPr>
        <p:txBody>
          <a:bodyPr/>
          <a:lstStyle/>
          <a:p>
            <a:r>
              <a:rPr lang="en-US" b="1" i="1" dirty="0">
                <a:solidFill>
                  <a:schemeClr val="accent1"/>
                </a:solidFill>
              </a:rPr>
              <a:t>Excessive anxiety/worry </a:t>
            </a:r>
            <a:r>
              <a:rPr lang="en-US" dirty="0"/>
              <a:t>about a number of events or activities.</a:t>
            </a:r>
          </a:p>
          <a:p>
            <a:pPr lvl="1"/>
            <a:r>
              <a:rPr lang="en-US" dirty="0"/>
              <a:t>Most of the day, nearly every day</a:t>
            </a:r>
          </a:p>
          <a:p>
            <a:pPr lvl="1"/>
            <a:r>
              <a:rPr lang="en-US" dirty="0"/>
              <a:t>Often, worry is about routine daily circumstances (adults) or competence (children)</a:t>
            </a:r>
          </a:p>
          <a:p>
            <a:r>
              <a:rPr lang="en-US" dirty="0"/>
              <a:t>Symptoms include restlessness/on edge, fatigue, concentration issues, irritability, muscle tension, poor sleep</a:t>
            </a:r>
          </a:p>
          <a:p>
            <a:r>
              <a:rPr lang="en-US" dirty="0"/>
              <a:t>Content of worry may change with age, but anxiety often doesn’t</a:t>
            </a:r>
          </a:p>
        </p:txBody>
      </p:sp>
      <p:pic>
        <p:nvPicPr>
          <p:cNvPr id="6146" name="Picture 2" descr="Man in Blue and Brown Plaid Dress Shirt Touching His Hair">
            <a:extLst>
              <a:ext uri="{FF2B5EF4-FFF2-40B4-BE49-F238E27FC236}">
                <a16:creationId xmlns:a16="http://schemas.microsoft.com/office/drawing/2014/main" id="{0A5D1D8D-162A-490E-8D15-B4A7A57FE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35" y="2787242"/>
            <a:ext cx="4058175" cy="270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0F424-ADA5-41E8-B384-49AE397DB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8EE5A-63F9-4A56-BB92-15F25D890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Substance/medication induced anxiety disorder</a:t>
            </a:r>
          </a:p>
          <a:p>
            <a:pPr lvl="1"/>
            <a:r>
              <a:rPr lang="en-US" dirty="0"/>
              <a:t>Significant anxiety or panic attacks </a:t>
            </a:r>
            <a:r>
              <a:rPr lang="en-US" b="1" i="1" dirty="0">
                <a:solidFill>
                  <a:schemeClr val="accent1"/>
                </a:solidFill>
              </a:rPr>
              <a:t>caused by intoxication or withdrawal </a:t>
            </a:r>
            <a:r>
              <a:rPr lang="en-US" dirty="0"/>
              <a:t>from a substance/medication</a:t>
            </a:r>
          </a:p>
          <a:p>
            <a:r>
              <a:rPr lang="en-US" dirty="0"/>
              <a:t>Anxiety disorder due to another medical condition</a:t>
            </a:r>
          </a:p>
          <a:p>
            <a:pPr lvl="1"/>
            <a:r>
              <a:rPr lang="en-US" dirty="0"/>
              <a:t>Significant anxiety or panic attacks </a:t>
            </a:r>
            <a:r>
              <a:rPr lang="en-US" b="1" i="1" dirty="0">
                <a:solidFill>
                  <a:schemeClr val="accent1"/>
                </a:solidFill>
              </a:rPr>
              <a:t>caused by another medical condition </a:t>
            </a:r>
            <a:r>
              <a:rPr lang="en-US" dirty="0"/>
              <a:t>(e.g. hyperthyroidism)</a:t>
            </a:r>
          </a:p>
          <a:p>
            <a:r>
              <a:rPr lang="en-US" dirty="0"/>
              <a:t>Other specified anxiety disorder</a:t>
            </a:r>
          </a:p>
          <a:p>
            <a:pPr lvl="1"/>
            <a:r>
              <a:rPr lang="en-US" dirty="0"/>
              <a:t>Significantly distressing anxiety that impairs functioning but </a:t>
            </a:r>
            <a:r>
              <a:rPr lang="en-US" b="1" i="1" dirty="0">
                <a:solidFill>
                  <a:schemeClr val="accent1"/>
                </a:solidFill>
              </a:rPr>
              <a:t>doesn’t meet criteria for another disorder</a:t>
            </a:r>
          </a:p>
          <a:p>
            <a:r>
              <a:rPr lang="en-US" dirty="0"/>
              <a:t>Unspecified anxiety disorder</a:t>
            </a:r>
          </a:p>
          <a:p>
            <a:pPr lvl="1"/>
            <a:r>
              <a:rPr lang="en-US" dirty="0"/>
              <a:t>Significantly distressing anxiety that impairs functioning but </a:t>
            </a:r>
            <a:r>
              <a:rPr lang="en-US" b="1" i="1" dirty="0">
                <a:solidFill>
                  <a:schemeClr val="accent1"/>
                </a:solidFill>
              </a:rPr>
              <a:t>more information needs to be gathered</a:t>
            </a:r>
            <a:r>
              <a:rPr lang="en-US" dirty="0"/>
              <a:t> to reach a specific diagnosis</a:t>
            </a:r>
          </a:p>
        </p:txBody>
      </p:sp>
    </p:spTree>
    <p:extLst>
      <p:ext uri="{BB962C8B-B14F-4D97-AF65-F5344CB8AC3E}">
        <p14:creationId xmlns:p14="http://schemas.microsoft.com/office/powerpoint/2010/main" val="17158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98F9-02D3-4CAD-8C28-D0BB5CAB0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disorders involve anxiety?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1B5F0-7452-464F-8793-DEF6BA8D4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407" y="2078792"/>
            <a:ext cx="5874593" cy="4206240"/>
          </a:xfrm>
        </p:spPr>
        <p:txBody>
          <a:bodyPr>
            <a:normAutofit/>
          </a:bodyPr>
          <a:lstStyle/>
          <a:p>
            <a:r>
              <a:rPr lang="en-US" sz="1800" dirty="0"/>
              <a:t>Post traumatic stress disorder</a:t>
            </a:r>
          </a:p>
          <a:p>
            <a:pPr lvl="1"/>
            <a:r>
              <a:rPr lang="en-US" sz="1600" dirty="0"/>
              <a:t>Tends to be more </a:t>
            </a:r>
            <a:r>
              <a:rPr lang="en-US" sz="1600" i="1" dirty="0"/>
              <a:t>fear</a:t>
            </a:r>
            <a:r>
              <a:rPr lang="en-US" sz="1600" dirty="0"/>
              <a:t> than </a:t>
            </a:r>
            <a:r>
              <a:rPr lang="en-US" sz="1600" i="1" dirty="0"/>
              <a:t>anxiety</a:t>
            </a:r>
          </a:p>
          <a:p>
            <a:r>
              <a:rPr lang="en-US" sz="1800" dirty="0"/>
              <a:t>Illness anxiety disorder</a:t>
            </a:r>
          </a:p>
          <a:p>
            <a:pPr lvl="1"/>
            <a:r>
              <a:rPr lang="en-US" sz="1600" dirty="0"/>
              <a:t>In a different subgroup of disorders; fear of getting various illnesses</a:t>
            </a:r>
          </a:p>
          <a:p>
            <a:r>
              <a:rPr lang="en-US" sz="1800" dirty="0"/>
              <a:t>Depression or bipolar “with anxious distress”</a:t>
            </a:r>
          </a:p>
          <a:p>
            <a:pPr lvl="1"/>
            <a:r>
              <a:rPr lang="en-US" sz="1600" dirty="0"/>
              <a:t>Only occurs during the context of another mood episode</a:t>
            </a:r>
          </a:p>
          <a:p>
            <a:r>
              <a:rPr lang="en-US" sz="1800" dirty="0"/>
              <a:t>Psychotic disorder</a:t>
            </a:r>
          </a:p>
          <a:p>
            <a:pPr lvl="1"/>
            <a:r>
              <a:rPr lang="en-US" sz="1600" dirty="0"/>
              <a:t>Fear, anxiety, or paranoia due to a misperception of the environment</a:t>
            </a:r>
          </a:p>
          <a:p>
            <a:r>
              <a:rPr lang="en-US" sz="1800" dirty="0"/>
              <a:t>Personality disorders</a:t>
            </a:r>
          </a:p>
          <a:p>
            <a:pPr lvl="1"/>
            <a:r>
              <a:rPr lang="en-US" sz="1600" dirty="0"/>
              <a:t>Not typically diagnosed in children, involve a broader set of dysfunctional behaviors</a:t>
            </a:r>
          </a:p>
          <a:p>
            <a:pPr lvl="1"/>
            <a:endParaRPr lang="en-US" sz="1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BA20F9-737D-4D52-89B4-6F9090FCA05E}"/>
              </a:ext>
            </a:extLst>
          </p:cNvPr>
          <p:cNvSpPr txBox="1">
            <a:spLocks/>
          </p:cNvSpPr>
          <p:nvPr/>
        </p:nvSpPr>
        <p:spPr>
          <a:xfrm>
            <a:off x="6204156" y="2078792"/>
            <a:ext cx="5874593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Obsessive compulsive disorder</a:t>
            </a:r>
          </a:p>
          <a:p>
            <a:pPr lvl="1"/>
            <a:r>
              <a:rPr lang="en-US" sz="1600" dirty="0"/>
              <a:t>Obsessions – recurrent, persistent, intrusive, unwanted thoughts that an individual attempts to suppress</a:t>
            </a:r>
          </a:p>
          <a:p>
            <a:pPr lvl="1"/>
            <a:r>
              <a:rPr lang="en-US" sz="1600" dirty="0"/>
              <a:t>Compulsions – excessive repetitive behaviors or mental acts an individual feels driven to perform to reduce seemingly unconnected distress</a:t>
            </a:r>
          </a:p>
          <a:p>
            <a:r>
              <a:rPr lang="en-US" sz="1800" dirty="0"/>
              <a:t>Eating disorders (e.g. anorexia nervosa, bulimia)</a:t>
            </a:r>
          </a:p>
          <a:p>
            <a:pPr lvl="1"/>
            <a:r>
              <a:rPr lang="en-US" sz="1600" dirty="0"/>
              <a:t>Distress is based around body image, food, or weight</a:t>
            </a:r>
          </a:p>
          <a:p>
            <a:r>
              <a:rPr lang="en-US" sz="1800" dirty="0"/>
              <a:t>Adjustment disorder with anxious distress</a:t>
            </a:r>
          </a:p>
          <a:p>
            <a:pPr lvl="1"/>
            <a:r>
              <a:rPr lang="en-US" sz="1600" dirty="0"/>
              <a:t>Extreme or disabling anxiety in response to a particular stressor; resolves when that stressor is removed/resolved</a:t>
            </a:r>
          </a:p>
        </p:txBody>
      </p:sp>
    </p:spTree>
    <p:extLst>
      <p:ext uri="{BB962C8B-B14F-4D97-AF65-F5344CB8AC3E}">
        <p14:creationId xmlns:p14="http://schemas.microsoft.com/office/powerpoint/2010/main" val="67186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0ADA-0EC5-4FA7-BC4E-0F8B9E171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6534B-A1F1-45D8-9EF8-F8CAA97A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40% of new psychiatric referrals</a:t>
            </a:r>
          </a:p>
          <a:p>
            <a:r>
              <a:rPr lang="en-US" dirty="0"/>
              <a:t>Most common of all mental disorders</a:t>
            </a:r>
          </a:p>
          <a:p>
            <a:r>
              <a:rPr lang="en-US" dirty="0"/>
              <a:t>Carry an increased risk of suicidal behavior</a:t>
            </a:r>
          </a:p>
          <a:p>
            <a:pPr lvl="1"/>
            <a:r>
              <a:rPr lang="en-US" dirty="0"/>
              <a:t>Even in the absence of depression!</a:t>
            </a:r>
          </a:p>
          <a:p>
            <a:r>
              <a:rPr lang="en-US" dirty="0"/>
              <a:t>Up to 15% of people will meet criteria for an anxiety disorder at some point in their life</a:t>
            </a:r>
          </a:p>
          <a:p>
            <a:r>
              <a:rPr lang="en-US" dirty="0"/>
              <a:t>Affects girls more than boys</a:t>
            </a:r>
          </a:p>
          <a:p>
            <a:pPr lvl="1"/>
            <a:r>
              <a:rPr lang="en-US" dirty="0"/>
              <a:t>a bit less than 2:1 ratio</a:t>
            </a:r>
          </a:p>
          <a:p>
            <a:r>
              <a:rPr lang="en-US" dirty="0"/>
              <a:t>Usually start in adolescence</a:t>
            </a:r>
          </a:p>
          <a:p>
            <a:r>
              <a:rPr lang="en-US" dirty="0"/>
              <a:t>Nearly always co-occur with other disorders/medical conditions</a:t>
            </a:r>
          </a:p>
        </p:txBody>
      </p:sp>
    </p:spTree>
    <p:extLst>
      <p:ext uri="{BB962C8B-B14F-4D97-AF65-F5344CB8AC3E}">
        <p14:creationId xmlns:p14="http://schemas.microsoft.com/office/powerpoint/2010/main" val="17729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E7875-54AA-4AD7-B193-71F399214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15FA-FEC3-405E-872B-25D7CA1B2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Female sex</a:t>
            </a:r>
          </a:p>
          <a:p>
            <a:r>
              <a:rPr lang="en-US" dirty="0"/>
              <a:t>Younger age</a:t>
            </a:r>
          </a:p>
          <a:p>
            <a:r>
              <a:rPr lang="en-US" dirty="0"/>
              <a:t>Single/divorced</a:t>
            </a:r>
          </a:p>
          <a:p>
            <a:r>
              <a:rPr lang="en-US" dirty="0"/>
              <a:t>Lower SES</a:t>
            </a:r>
          </a:p>
          <a:p>
            <a:r>
              <a:rPr lang="en-US" dirty="0"/>
              <a:t>Poor social support</a:t>
            </a:r>
          </a:p>
          <a:p>
            <a:r>
              <a:rPr lang="en-US" dirty="0"/>
              <a:t>Low educational achievement</a:t>
            </a:r>
          </a:p>
          <a:p>
            <a:r>
              <a:rPr lang="en-US" dirty="0"/>
              <a:t>White/Caucasian</a:t>
            </a:r>
          </a:p>
          <a:p>
            <a:r>
              <a:rPr lang="en-US" dirty="0"/>
              <a:t>Stressful life events</a:t>
            </a:r>
          </a:p>
          <a:p>
            <a:r>
              <a:rPr lang="en-US" dirty="0"/>
              <a:t>Childhood maltreatment</a:t>
            </a:r>
          </a:p>
          <a:p>
            <a:r>
              <a:rPr lang="en-US" dirty="0"/>
              <a:t>Family members with anxiety disorders</a:t>
            </a:r>
          </a:p>
        </p:txBody>
      </p:sp>
    </p:spTree>
    <p:extLst>
      <p:ext uri="{BB962C8B-B14F-4D97-AF65-F5344CB8AC3E}">
        <p14:creationId xmlns:p14="http://schemas.microsoft.com/office/powerpoint/2010/main" val="218136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C52CE-4D3A-4572-90BA-B060A613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3970F-B5C3-4B4F-B69B-56B2872F7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  Understand the diagnostic definition of anxiety and associated diagnosable anxiety disorders</a:t>
            </a:r>
          </a:p>
          <a:p>
            <a:r>
              <a:rPr lang="en-US" dirty="0"/>
              <a:t>2.  Recognize some of the warning signs and symptoms that a student may have an anxiety disorder</a:t>
            </a:r>
          </a:p>
          <a:p>
            <a:r>
              <a:rPr lang="en-US" dirty="0"/>
              <a:t>3.  Identify nursing  interventions for supporting students experiencing symptoms of an anxiety disorder </a:t>
            </a:r>
          </a:p>
          <a:p>
            <a:r>
              <a:rPr lang="en-US" dirty="0"/>
              <a:t>4.  Understand the definition, functions and risks of non-suicidal self-injury (NSSI)</a:t>
            </a:r>
          </a:p>
          <a:p>
            <a:r>
              <a:rPr lang="en-US" dirty="0"/>
              <a:t>5.  Identify nursing interventions for supporting students who practice NSSI</a:t>
            </a:r>
          </a:p>
        </p:txBody>
      </p:sp>
    </p:spTree>
    <p:extLst>
      <p:ext uri="{BB962C8B-B14F-4D97-AF65-F5344CB8AC3E}">
        <p14:creationId xmlns:p14="http://schemas.microsoft.com/office/powerpoint/2010/main" val="2900397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82DE-C101-402E-B11F-454C1EAB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signs for an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CAD71-F71A-4001-A7EE-2FCEECBD4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sign is </a:t>
            </a:r>
            <a:r>
              <a:rPr lang="en-US" b="1" i="1" dirty="0">
                <a:solidFill>
                  <a:schemeClr val="accent1"/>
                </a:solidFill>
              </a:rPr>
              <a:t>avoidance</a:t>
            </a:r>
          </a:p>
          <a:p>
            <a:pPr lvl="1"/>
            <a:r>
              <a:rPr lang="en-US" dirty="0"/>
              <a:t>Especially when paired with fearfulness, distress, or shyness</a:t>
            </a:r>
          </a:p>
          <a:p>
            <a:pPr lvl="1"/>
            <a:r>
              <a:rPr lang="en-US" dirty="0"/>
              <a:t>Driven by expectation of a threat</a:t>
            </a:r>
          </a:p>
          <a:p>
            <a:pPr lvl="1"/>
            <a:r>
              <a:rPr lang="en-US" dirty="0"/>
              <a:t>Can be disguised as hostility, especially when avoidance is challenged</a:t>
            </a:r>
          </a:p>
          <a:p>
            <a:pPr lvl="1"/>
            <a:r>
              <a:rPr lang="en-US" dirty="0"/>
              <a:t>Can be disguised as various physical complaints (e.g. stomach ache)</a:t>
            </a:r>
          </a:p>
          <a:p>
            <a:r>
              <a:rPr lang="en-US" dirty="0"/>
              <a:t>School refusal</a:t>
            </a:r>
          </a:p>
          <a:p>
            <a:pPr lvl="1"/>
            <a:r>
              <a:rPr lang="en-US" dirty="0"/>
              <a:t>Often driven by anxiety</a:t>
            </a:r>
          </a:p>
          <a:p>
            <a:r>
              <a:rPr lang="en-US" dirty="0"/>
              <a:t>Non-suicidal self-injury (NSSI)</a:t>
            </a:r>
          </a:p>
        </p:txBody>
      </p:sp>
    </p:spTree>
    <p:extLst>
      <p:ext uri="{BB962C8B-B14F-4D97-AF65-F5344CB8AC3E}">
        <p14:creationId xmlns:p14="http://schemas.microsoft.com/office/powerpoint/2010/main" val="324021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C97D-5D18-4528-A995-E780EA8B4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NSSI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BB9E3-E8B7-4CCA-B87D-D906418DB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NSSI stands for non-suicidal self-injury</a:t>
            </a:r>
          </a:p>
          <a:p>
            <a:pPr lvl="1"/>
            <a:r>
              <a:rPr lang="en-US" dirty="0"/>
              <a:t>Involves harming oneself in order to </a:t>
            </a:r>
            <a:r>
              <a:rPr lang="en-US" b="1" i="1" dirty="0">
                <a:solidFill>
                  <a:schemeClr val="accent1"/>
                </a:solidFill>
              </a:rPr>
              <a:t>relieve stress</a:t>
            </a:r>
          </a:p>
          <a:p>
            <a:r>
              <a:rPr lang="en-US" dirty="0"/>
              <a:t>30-50% of US adolescents have engaged in some form of NSSI</a:t>
            </a:r>
          </a:p>
          <a:p>
            <a:r>
              <a:rPr lang="en-US" dirty="0"/>
              <a:t>While not a suicide attempt, it is a risk factor for suicide</a:t>
            </a:r>
          </a:p>
          <a:p>
            <a:pPr lvl="1"/>
            <a:r>
              <a:rPr lang="en-US" dirty="0"/>
              <a:t>70% who self-harm have attempted, 55% more than once</a:t>
            </a:r>
          </a:p>
          <a:p>
            <a:r>
              <a:rPr lang="en-US" dirty="0"/>
              <a:t>A strong sign of mental health disorders, but nonspecific</a:t>
            </a:r>
          </a:p>
        </p:txBody>
      </p:sp>
    </p:spTree>
    <p:extLst>
      <p:ext uri="{BB962C8B-B14F-4D97-AF65-F5344CB8AC3E}">
        <p14:creationId xmlns:p14="http://schemas.microsoft.com/office/powerpoint/2010/main" val="62195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14B1F-E5C1-47E1-9E1F-AAC7E304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function of NSSI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39BDD-51C7-4254-8C9C-3C629D29F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know of a student who self harms, take a moment to consider what you think their motivation is</a:t>
            </a:r>
          </a:p>
          <a:p>
            <a:r>
              <a:rPr lang="en-US" dirty="0"/>
              <a:t>The primary function off NSSI is </a:t>
            </a:r>
            <a:r>
              <a:rPr lang="en-US" b="1" i="1" dirty="0">
                <a:solidFill>
                  <a:schemeClr val="accent1"/>
                </a:solidFill>
              </a:rPr>
              <a:t>affect/emotion regulation </a:t>
            </a:r>
            <a:r>
              <a:rPr lang="en-US" dirty="0"/>
              <a:t>and </a:t>
            </a:r>
            <a:r>
              <a:rPr lang="en-US" b="1" i="1" dirty="0">
                <a:solidFill>
                  <a:schemeClr val="accent1"/>
                </a:solidFill>
              </a:rPr>
              <a:t>management of distressing thoughts</a:t>
            </a:r>
          </a:p>
          <a:p>
            <a:pPr lvl="1"/>
            <a:r>
              <a:rPr lang="en-US" dirty="0"/>
              <a:t>It does work, but it is also harmful</a:t>
            </a:r>
          </a:p>
          <a:p>
            <a:pPr lvl="1"/>
            <a:r>
              <a:rPr lang="en-US" dirty="0"/>
              <a:t>Happens in non-human primates</a:t>
            </a:r>
          </a:p>
          <a:p>
            <a:r>
              <a:rPr lang="en-US" dirty="0"/>
              <a:t>Other functions include self-punishment, halting dissociative episodes, securing care/attention from others, or fitting in with peers</a:t>
            </a:r>
          </a:p>
          <a:p>
            <a:pPr lvl="1"/>
            <a:r>
              <a:rPr lang="en-US" dirty="0"/>
              <a:t>Often, motivations can be mixed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5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150D0-1DA2-4E93-BEDF-85C52198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Treating NSSI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CDF8F-6084-497F-A5E7-530B5F999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 the underlying disorder!</a:t>
            </a:r>
          </a:p>
          <a:p>
            <a:pPr lvl="1"/>
            <a:r>
              <a:rPr lang="en-US" dirty="0"/>
              <a:t>Often treatment of anxiety resolves NSSI</a:t>
            </a:r>
          </a:p>
          <a:p>
            <a:r>
              <a:rPr lang="en-US" dirty="0"/>
              <a:t>Understand the function and provide alternatives</a:t>
            </a:r>
          </a:p>
          <a:p>
            <a:pPr lvl="1"/>
            <a:r>
              <a:rPr lang="en-US" dirty="0"/>
              <a:t>Educate about how to manage distressing thoughts and regulate their emotions</a:t>
            </a:r>
          </a:p>
          <a:p>
            <a:r>
              <a:rPr lang="en-US" dirty="0"/>
              <a:t>Ask about suicidal thoughts</a:t>
            </a:r>
          </a:p>
        </p:txBody>
      </p:sp>
    </p:spTree>
    <p:extLst>
      <p:ext uri="{BB962C8B-B14F-4D97-AF65-F5344CB8AC3E}">
        <p14:creationId xmlns:p14="http://schemas.microsoft.com/office/powerpoint/2010/main" val="359985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F4931-2AA2-49CD-AFCE-4BFFB069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 for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B9557-6BD7-42A3-AF2D-7808956C3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1"/>
                </a:solidFill>
              </a:rPr>
              <a:t>Medication plus therapy</a:t>
            </a:r>
          </a:p>
          <a:p>
            <a:r>
              <a:rPr lang="en-US" dirty="0"/>
              <a:t>Medications</a:t>
            </a:r>
          </a:p>
          <a:p>
            <a:pPr lvl="1"/>
            <a:r>
              <a:rPr lang="en-US" dirty="0"/>
              <a:t>SSRIs: Prozac (fluoxetine), Zoloft (sertraline), Lexapro (escitalopram), Celexa (citalopram), Paxil (paroxetine), Luvox (fluvoxamine)</a:t>
            </a:r>
          </a:p>
          <a:p>
            <a:pPr lvl="1"/>
            <a:r>
              <a:rPr lang="en-US" dirty="0"/>
              <a:t>SNRIs: Effexor (venlafaxine), Cymbalta (duloxetine)</a:t>
            </a:r>
          </a:p>
          <a:p>
            <a:pPr lvl="1"/>
            <a:r>
              <a:rPr lang="en-US" dirty="0"/>
              <a:t>Others: BuSpar (buspirone), Vistaril (hydroxyzine), </a:t>
            </a:r>
            <a:r>
              <a:rPr lang="en-US" dirty="0" err="1"/>
              <a:t>Indural</a:t>
            </a:r>
            <a:r>
              <a:rPr lang="en-US" dirty="0"/>
              <a:t> (propranolol), Remeron (mirtazapine)</a:t>
            </a:r>
          </a:p>
          <a:p>
            <a:pPr lvl="1"/>
            <a:r>
              <a:rPr lang="en-US" dirty="0"/>
              <a:t>Rarely used: Benzodiazepines (e.g. Xanax, </a:t>
            </a:r>
            <a:r>
              <a:rPr lang="en-US" dirty="0" err="1"/>
              <a:t>Klonopin</a:t>
            </a:r>
            <a:r>
              <a:rPr lang="en-US" dirty="0"/>
              <a:t>), Antipsychotics (e.g. Seroquel, Abilify)</a:t>
            </a:r>
          </a:p>
          <a:p>
            <a:r>
              <a:rPr lang="en-US" dirty="0"/>
              <a:t>Therapy</a:t>
            </a:r>
          </a:p>
          <a:p>
            <a:pPr lvl="1"/>
            <a:r>
              <a:rPr lang="en-US" dirty="0"/>
              <a:t>Especially cognitive behavioral therapy (CBT)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C72EC-4F71-4E1F-B116-287BB7A0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restructuring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012A2-8064-4EC4-B069-E38E03939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Individuals with anxiety </a:t>
            </a:r>
            <a:r>
              <a:rPr lang="en-US" b="1" i="1" dirty="0">
                <a:solidFill>
                  <a:schemeClr val="accent1"/>
                </a:solidFill>
              </a:rPr>
              <a:t>overestimate danger</a:t>
            </a:r>
            <a:r>
              <a:rPr lang="en-US" dirty="0"/>
              <a:t> and </a:t>
            </a:r>
            <a:r>
              <a:rPr lang="en-US" b="1" i="1" dirty="0">
                <a:solidFill>
                  <a:schemeClr val="accent1"/>
                </a:solidFill>
              </a:rPr>
              <a:t>underestimate their capacity </a:t>
            </a:r>
            <a:r>
              <a:rPr lang="en-US" dirty="0"/>
              <a:t>to handle it</a:t>
            </a:r>
          </a:p>
          <a:p>
            <a:r>
              <a:rPr lang="en-US" dirty="0"/>
              <a:t>Step one is to </a:t>
            </a:r>
            <a:r>
              <a:rPr lang="en-US" b="1" i="1" dirty="0">
                <a:solidFill>
                  <a:schemeClr val="accent1"/>
                </a:solidFill>
              </a:rPr>
              <a:t>be aware </a:t>
            </a:r>
            <a:r>
              <a:rPr lang="en-US" dirty="0"/>
              <a:t>of your automatic thoughts</a:t>
            </a:r>
          </a:p>
          <a:p>
            <a:pPr lvl="1"/>
            <a:r>
              <a:rPr lang="en-US" dirty="0"/>
              <a:t>“I have a big test coming up, I just know I’m going to fail!”</a:t>
            </a:r>
          </a:p>
          <a:p>
            <a:pPr lvl="1"/>
            <a:r>
              <a:rPr lang="en-US" dirty="0"/>
              <a:t>Being aware is the skill of </a:t>
            </a:r>
            <a:r>
              <a:rPr lang="en-US" b="1" i="1" dirty="0">
                <a:solidFill>
                  <a:schemeClr val="accent1"/>
                </a:solidFill>
              </a:rPr>
              <a:t>mindfulness</a:t>
            </a:r>
          </a:p>
          <a:p>
            <a:r>
              <a:rPr lang="en-US" dirty="0"/>
              <a:t>Step two is to </a:t>
            </a:r>
            <a:r>
              <a:rPr lang="en-US" b="1" i="1" dirty="0">
                <a:solidFill>
                  <a:schemeClr val="accent1"/>
                </a:solidFill>
              </a:rPr>
              <a:t>challenge and change </a:t>
            </a:r>
            <a:r>
              <a:rPr lang="en-US" dirty="0"/>
              <a:t>them</a:t>
            </a:r>
          </a:p>
          <a:p>
            <a:pPr lvl="1"/>
            <a:r>
              <a:rPr lang="en-US" dirty="0"/>
              <a:t>“I’ve never failed before, and I did spend a lot of time studying. I’ll probably be fine”</a:t>
            </a:r>
          </a:p>
        </p:txBody>
      </p:sp>
    </p:spTree>
    <p:extLst>
      <p:ext uri="{BB962C8B-B14F-4D97-AF65-F5344CB8AC3E}">
        <p14:creationId xmlns:p14="http://schemas.microsoft.com/office/powerpoint/2010/main" val="241514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AE39-7E6C-41D1-843D-FC92F9C6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C9C2D-FC81-4AA0-BE02-A4C37A92C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Young children must be taught how to manage distressing emotions</a:t>
            </a:r>
          </a:p>
          <a:p>
            <a:pPr lvl="1"/>
            <a:r>
              <a:rPr lang="en-US" dirty="0"/>
              <a:t>Children must be educated on their </a:t>
            </a:r>
            <a:r>
              <a:rPr lang="en-US" b="1" i="1" dirty="0">
                <a:solidFill>
                  <a:schemeClr val="accent1"/>
                </a:solidFill>
              </a:rPr>
              <a:t>emotions</a:t>
            </a:r>
          </a:p>
          <a:p>
            <a:pPr lvl="1"/>
            <a:r>
              <a:rPr lang="en-US" dirty="0"/>
              <a:t>Children must learn </a:t>
            </a:r>
            <a:r>
              <a:rPr lang="en-US" b="1" i="1" dirty="0">
                <a:solidFill>
                  <a:schemeClr val="accent1"/>
                </a:solidFill>
              </a:rPr>
              <a:t>relaxation skills</a:t>
            </a:r>
          </a:p>
          <a:p>
            <a:pPr lvl="1"/>
            <a:r>
              <a:rPr lang="en-US" dirty="0"/>
              <a:t>Children must be taught </a:t>
            </a:r>
            <a:r>
              <a:rPr lang="en-US" b="1" i="1" dirty="0">
                <a:solidFill>
                  <a:schemeClr val="accent1"/>
                </a:solidFill>
              </a:rPr>
              <a:t>cognitive restructuring</a:t>
            </a:r>
          </a:p>
          <a:p>
            <a:pPr lvl="1"/>
            <a:r>
              <a:rPr lang="en-US" dirty="0"/>
              <a:t>Children must be </a:t>
            </a:r>
            <a:r>
              <a:rPr lang="en-US" b="1" i="1" dirty="0">
                <a:solidFill>
                  <a:schemeClr val="accent1"/>
                </a:solidFill>
              </a:rPr>
              <a:t>exposed to stress </a:t>
            </a:r>
            <a:r>
              <a:rPr lang="en-US" dirty="0"/>
              <a:t>so that they may overcome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2E9DD-677A-4EBC-91DD-C2045EB01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278F4-B01F-4DDD-B8FB-CCDEC9051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Overprotective parents and/or school systems try to shield kids from stress</a:t>
            </a:r>
          </a:p>
          <a:p>
            <a:r>
              <a:rPr lang="en-US" dirty="0"/>
              <a:t>Leads to children without the ability to tolerate stress or the ability to overcome it</a:t>
            </a:r>
          </a:p>
          <a:p>
            <a:r>
              <a:rPr lang="en-US" dirty="0"/>
              <a:t>Are your students learning to handle stress?</a:t>
            </a:r>
          </a:p>
          <a:p>
            <a:r>
              <a:rPr lang="en-US" dirty="0"/>
              <a:t>Overcoming stress leads to personal feelings of competence and confidence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7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A6D4D-D187-4E02-A77B-F7F3B84B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03D3B-FB17-431C-B5A2-A01A687D1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“Prepare the child for the road”</a:t>
            </a:r>
          </a:p>
          <a:p>
            <a:pPr lvl="1"/>
            <a:r>
              <a:rPr lang="en-US" dirty="0"/>
              <a:t>Help kids learn to manage stress and conflict on their own</a:t>
            </a:r>
          </a:p>
          <a:p>
            <a:r>
              <a:rPr lang="en-US" dirty="0"/>
              <a:t>Learn the basics of CBT</a:t>
            </a:r>
          </a:p>
          <a:p>
            <a:pPr lvl="1"/>
            <a:r>
              <a:rPr lang="en-US" dirty="0"/>
              <a:t>The Worry Cure by Robert Leahy</a:t>
            </a:r>
          </a:p>
          <a:p>
            <a:pPr lvl="1"/>
            <a:r>
              <a:rPr lang="en-US" dirty="0"/>
              <a:t>Cognitive Behavioral Therapy Made Simple by Seth </a:t>
            </a:r>
            <a:r>
              <a:rPr lang="en-US" dirty="0" err="1"/>
              <a:t>Gillihan</a:t>
            </a:r>
            <a:endParaRPr lang="en-US" dirty="0"/>
          </a:p>
          <a:p>
            <a:r>
              <a:rPr lang="en-US" dirty="0"/>
              <a:t>Teach children mindfulness</a:t>
            </a:r>
          </a:p>
          <a:p>
            <a:pPr lvl="1"/>
            <a:r>
              <a:rPr lang="en-US" dirty="0">
                <a:hlinkClick r:id="rId2"/>
              </a:rPr>
              <a:t>https://www.nytimes.com/guides/well/mindfulness-for-children</a:t>
            </a:r>
            <a:endParaRPr lang="en-US" dirty="0"/>
          </a:p>
          <a:p>
            <a:r>
              <a:rPr lang="en-US" dirty="0"/>
              <a:t>Encourage institutional and community policies to limit device time</a:t>
            </a:r>
          </a:p>
          <a:p>
            <a:pPr lvl="1"/>
            <a:r>
              <a:rPr lang="en-US" dirty="0"/>
              <a:t>Screens out of the bedroom</a:t>
            </a:r>
          </a:p>
          <a:p>
            <a:pPr lvl="1"/>
            <a:r>
              <a:rPr lang="en-US" dirty="0"/>
              <a:t>No social media until high school</a:t>
            </a:r>
          </a:p>
          <a:p>
            <a:r>
              <a:rPr lang="en-US" dirty="0"/>
              <a:t>For those whom you are concerned about, refer for treatment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4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C04C-1E5B-44C0-A5CA-BE64BE44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6758-8AC3-4EDA-9EB7-E8641B557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8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74E77-BAEC-4374-9C0F-DC7DA1E10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“anxiety”?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14BB-655D-4BB4-9FE8-B610C19E3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define anxiety?</a:t>
            </a:r>
          </a:p>
          <a:p>
            <a:r>
              <a:rPr lang="en-US" dirty="0"/>
              <a:t>DSM-5: “anticipation of future threat”</a:t>
            </a:r>
          </a:p>
          <a:p>
            <a:pPr lvl="1"/>
            <a:r>
              <a:rPr lang="en-US" dirty="0"/>
              <a:t>Natural threat of the stimuli combined with how prepared we feel to face it</a:t>
            </a:r>
          </a:p>
          <a:p>
            <a:pPr lvl="1"/>
            <a:r>
              <a:rPr lang="en-US" dirty="0"/>
              <a:t>Less prepared = more threatening</a:t>
            </a:r>
          </a:p>
        </p:txBody>
      </p:sp>
      <p:pic>
        <p:nvPicPr>
          <p:cNvPr id="2050" name="Picture 2" descr="Person Leaning on Wall">
            <a:extLst>
              <a:ext uri="{FF2B5EF4-FFF2-40B4-BE49-F238E27FC236}">
                <a16:creationId xmlns:a16="http://schemas.microsoft.com/office/drawing/2014/main" id="{6BAA740B-E1E7-4707-87B6-F986387AB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890" y="3286387"/>
            <a:ext cx="513397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91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94AEF-B22F-4B23-A45B-C1560C96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topics/Lightning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3A491-D27F-48D5-A7CB-D0B5E9734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Medications for ADHD, bipolar, ODD, depression, anxiety</a:t>
            </a:r>
          </a:p>
          <a:p>
            <a:r>
              <a:rPr lang="en-US" dirty="0"/>
              <a:t>Side effects of common medications</a:t>
            </a:r>
          </a:p>
          <a:p>
            <a:r>
              <a:rPr lang="en-US" dirty="0"/>
              <a:t>Diagnoses: ODD, bipolar, autism, eating disorders, conversion disorder, DMDD, OCD, Tourette’s</a:t>
            </a:r>
          </a:p>
          <a:p>
            <a:r>
              <a:rPr lang="en-US" dirty="0"/>
              <a:t>Trauma informed care</a:t>
            </a:r>
          </a:p>
          <a:p>
            <a:r>
              <a:rPr lang="en-US" dirty="0"/>
              <a:t>Genetic testing</a:t>
            </a:r>
          </a:p>
          <a:p>
            <a:r>
              <a:rPr lang="en-US" dirty="0"/>
              <a:t>What to do about suicide attempts/thoughts</a:t>
            </a:r>
          </a:p>
          <a:p>
            <a:r>
              <a:rPr lang="en-US" dirty="0"/>
              <a:t>Medical marijuana</a:t>
            </a:r>
          </a:p>
          <a:p>
            <a:r>
              <a:rPr lang="en-US" dirty="0"/>
              <a:t>Clarity of information regarding their diagnosis/care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6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23BAC-713F-4878-BF18-7CF43DA8D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anxiety a “disorder”?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BD2BC-D361-44AC-9E08-96B3365D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anxiety is </a:t>
            </a:r>
            <a:r>
              <a:rPr lang="en-US" u="sng" dirty="0"/>
              <a:t>normal</a:t>
            </a:r>
          </a:p>
          <a:p>
            <a:pPr lvl="1"/>
            <a:r>
              <a:rPr lang="en-US" dirty="0"/>
              <a:t>“I have a big test coming up and I have not studied!”</a:t>
            </a:r>
          </a:p>
          <a:p>
            <a:pPr lvl="1"/>
            <a:r>
              <a:rPr lang="en-US" dirty="0"/>
              <a:t>“Team tryouts are tomorrow, I hope I make it!”</a:t>
            </a:r>
          </a:p>
          <a:p>
            <a:r>
              <a:rPr lang="en-US" dirty="0"/>
              <a:t>An anxiety disorder is </a:t>
            </a:r>
            <a:r>
              <a:rPr lang="en-US" b="1" i="1" dirty="0">
                <a:solidFill>
                  <a:schemeClr val="accent1"/>
                </a:solidFill>
              </a:rPr>
              <a:t>excessive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“I’m having a breakdown. Do I want strawberry or grape jelly?”</a:t>
            </a:r>
          </a:p>
          <a:p>
            <a:r>
              <a:rPr lang="en-US" dirty="0"/>
              <a:t>An anxiety disorder goes</a:t>
            </a:r>
            <a:r>
              <a:rPr lang="en-US" i="1" dirty="0"/>
              <a:t> </a:t>
            </a:r>
            <a:r>
              <a:rPr lang="en-US" b="1" i="1" dirty="0">
                <a:solidFill>
                  <a:schemeClr val="accent1"/>
                </a:solidFill>
              </a:rPr>
              <a:t>beyond developmentally appropriate periods</a:t>
            </a:r>
          </a:p>
          <a:p>
            <a:pPr lvl="1"/>
            <a:r>
              <a:rPr lang="en-US" dirty="0"/>
              <a:t>Son: “Mom, I can’t fall asleep because the </a:t>
            </a:r>
            <a:r>
              <a:rPr lang="en-US" dirty="0" err="1"/>
              <a:t>boogyman</a:t>
            </a:r>
            <a:r>
              <a:rPr lang="en-US" dirty="0"/>
              <a:t> might get me”</a:t>
            </a:r>
          </a:p>
          <a:p>
            <a:pPr lvl="1"/>
            <a:r>
              <a:rPr lang="en-US" dirty="0"/>
              <a:t>Mom: “Go home Brett, you’re 34 years old…”</a:t>
            </a:r>
          </a:p>
          <a:p>
            <a:r>
              <a:rPr lang="en-US" dirty="0"/>
              <a:t>An anxiety disorder is </a:t>
            </a:r>
            <a:r>
              <a:rPr lang="en-US" b="1" i="1" dirty="0">
                <a:solidFill>
                  <a:schemeClr val="accent1"/>
                </a:solidFill>
              </a:rPr>
              <a:t>persistent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Typically lasting 6 months or more</a:t>
            </a:r>
          </a:p>
        </p:txBody>
      </p:sp>
    </p:spTree>
    <p:extLst>
      <p:ext uri="{BB962C8B-B14F-4D97-AF65-F5344CB8AC3E}">
        <p14:creationId xmlns:p14="http://schemas.microsoft.com/office/powerpoint/2010/main" val="233651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23BAC-713F-4878-BF18-7CF43DA8D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anxiety a “disorder”?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BD2BC-D361-44AC-9E08-96B3365D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Anxiety disorders are differentiated based on: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/>
              <a:t>What </a:t>
            </a:r>
            <a:r>
              <a:rPr lang="en-US" b="1" i="1" dirty="0">
                <a:solidFill>
                  <a:schemeClr val="accent1"/>
                </a:solidFill>
              </a:rPr>
              <a:t>causes</a:t>
            </a:r>
            <a:r>
              <a:rPr lang="en-US" dirty="0"/>
              <a:t> the anxiety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/>
              <a:t>What are the </a:t>
            </a:r>
            <a:r>
              <a:rPr lang="en-US" b="1" i="1" dirty="0">
                <a:solidFill>
                  <a:schemeClr val="accent1"/>
                </a:solidFill>
              </a:rPr>
              <a:t>associated thoughts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285DAA4-1093-4636-8D15-9497AF46AB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1737296"/>
              </p:ext>
            </p:extLst>
          </p:nvPr>
        </p:nvGraphicFramePr>
        <p:xfrm>
          <a:off x="3596329" y="3105157"/>
          <a:ext cx="4997260" cy="3331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116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1C06-6119-4A13-9115-5FC2E727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various anxiety disorders?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B920B-70C4-44B4-8681-C17F23186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Separation anxiety disorder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Selective mutism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Social anxiety disorder (social phobia)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Panic disorder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Agoraphobia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Generalized anxiety disorder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Substance/medication-induced anxiety disorder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Anxiety disorder due to another medical condition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Other specified anxiety disorder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Unspecified anxiety disorder</a:t>
            </a:r>
          </a:p>
        </p:txBody>
      </p:sp>
    </p:spTree>
    <p:extLst>
      <p:ext uri="{BB962C8B-B14F-4D97-AF65-F5344CB8AC3E}">
        <p14:creationId xmlns:p14="http://schemas.microsoft.com/office/powerpoint/2010/main" val="256834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7419F-4089-4733-8C6F-F5B831224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on Panic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44E3-9C34-4C81-81DB-FF39B699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Panic attacks can be:</a:t>
            </a:r>
          </a:p>
          <a:p>
            <a:pPr lvl="1"/>
            <a:r>
              <a:rPr lang="en-US" dirty="0"/>
              <a:t>A feature of any anxiety disorder (‘with panic attacks’ specifier)</a:t>
            </a:r>
          </a:p>
          <a:p>
            <a:pPr lvl="1"/>
            <a:r>
              <a:rPr lang="en-US" dirty="0"/>
              <a:t>Part of their own disorder (panic disorder)</a:t>
            </a:r>
          </a:p>
          <a:p>
            <a:pPr lvl="1"/>
            <a:r>
              <a:rPr lang="en-US" dirty="0"/>
              <a:t>An occasional occurrence in individuals with no diagnoseable anxiety disorder</a:t>
            </a:r>
          </a:p>
          <a:p>
            <a:r>
              <a:rPr lang="en-US" dirty="0"/>
              <a:t>A panic attack is an </a:t>
            </a:r>
            <a:r>
              <a:rPr lang="en-US" b="1" i="1" dirty="0">
                <a:solidFill>
                  <a:schemeClr val="accent1"/>
                </a:solidFill>
              </a:rPr>
              <a:t>abrupt surge </a:t>
            </a:r>
            <a:r>
              <a:rPr lang="en-US" dirty="0"/>
              <a:t>of intense fear/discomfort that peaks within minutes</a:t>
            </a:r>
          </a:p>
          <a:p>
            <a:r>
              <a:rPr lang="en-US" dirty="0"/>
              <a:t>Includes four or more symptoms</a:t>
            </a:r>
          </a:p>
        </p:txBody>
      </p:sp>
    </p:spTree>
    <p:extLst>
      <p:ext uri="{BB962C8B-B14F-4D97-AF65-F5344CB8AC3E}">
        <p14:creationId xmlns:p14="http://schemas.microsoft.com/office/powerpoint/2010/main" val="192726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7419F-4089-4733-8C6F-F5B831224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Panic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44E3-9C34-4C81-81DB-FF39B699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Symptoms:</a:t>
            </a:r>
          </a:p>
          <a:p>
            <a:pPr lvl="1"/>
            <a:r>
              <a:rPr lang="en-US" dirty="0"/>
              <a:t>Palpitations (pounding heart)</a:t>
            </a:r>
          </a:p>
          <a:p>
            <a:pPr lvl="1"/>
            <a:r>
              <a:rPr lang="en-US" dirty="0"/>
              <a:t>Sweating</a:t>
            </a:r>
          </a:p>
          <a:p>
            <a:pPr lvl="1"/>
            <a:r>
              <a:rPr lang="en-US" dirty="0"/>
              <a:t>Trembling</a:t>
            </a:r>
          </a:p>
          <a:p>
            <a:pPr lvl="1"/>
            <a:r>
              <a:rPr lang="en-US" dirty="0"/>
              <a:t>Shortness of breath</a:t>
            </a:r>
          </a:p>
          <a:p>
            <a:pPr lvl="1"/>
            <a:r>
              <a:rPr lang="en-US" dirty="0"/>
              <a:t>Feeling like you are choking</a:t>
            </a:r>
          </a:p>
          <a:p>
            <a:pPr lvl="1"/>
            <a:r>
              <a:rPr lang="en-US" dirty="0"/>
              <a:t>Chest pain</a:t>
            </a:r>
          </a:p>
          <a:p>
            <a:pPr lvl="1"/>
            <a:r>
              <a:rPr lang="en-US" dirty="0"/>
              <a:t>Nausea</a:t>
            </a:r>
          </a:p>
          <a:p>
            <a:pPr lvl="1"/>
            <a:r>
              <a:rPr lang="en-US" dirty="0"/>
              <a:t>Dizziness/light-headedness</a:t>
            </a:r>
          </a:p>
          <a:p>
            <a:pPr lvl="1"/>
            <a:r>
              <a:rPr lang="en-US" dirty="0"/>
              <a:t>Chills/feeling hot</a:t>
            </a:r>
          </a:p>
          <a:p>
            <a:pPr lvl="1"/>
            <a:r>
              <a:rPr lang="en-US" dirty="0" err="1"/>
              <a:t>Paresthesias</a:t>
            </a:r>
            <a:r>
              <a:rPr lang="en-US" dirty="0"/>
              <a:t> (numbness/tingling sensations)</a:t>
            </a:r>
          </a:p>
          <a:p>
            <a:pPr lvl="1"/>
            <a:r>
              <a:rPr lang="en-US" dirty="0"/>
              <a:t>Derealization (feeling of unreality) or depersonalization (detached from oneself)</a:t>
            </a:r>
          </a:p>
          <a:p>
            <a:pPr lvl="1"/>
            <a:r>
              <a:rPr lang="en-US" dirty="0"/>
              <a:t>Fear of losing control</a:t>
            </a:r>
          </a:p>
          <a:p>
            <a:pPr lvl="1"/>
            <a:r>
              <a:rPr lang="en-US" dirty="0"/>
              <a:t>Fear of dying</a:t>
            </a:r>
          </a:p>
        </p:txBody>
      </p:sp>
      <p:pic>
        <p:nvPicPr>
          <p:cNvPr id="1026" name="Picture 2" descr="Woman Holding Her Head">
            <a:extLst>
              <a:ext uri="{FF2B5EF4-FFF2-40B4-BE49-F238E27FC236}">
                <a16:creationId xmlns:a16="http://schemas.microsoft.com/office/drawing/2014/main" id="{158D35DB-21EA-400E-B848-042B98B9B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272" y="297179"/>
            <a:ext cx="6142285" cy="409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74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EB929-2954-4CF5-AE8F-C7AD0CEED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anxiety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AC3E-56BE-4230-AACA-8AC39C0B8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Inappropriate </a:t>
            </a:r>
            <a:r>
              <a:rPr lang="en-US" b="1" i="1" dirty="0">
                <a:solidFill>
                  <a:schemeClr val="accent1"/>
                </a:solidFill>
              </a:rPr>
              <a:t>fear about being separated from attachment figures</a:t>
            </a:r>
          </a:p>
          <a:p>
            <a:pPr lvl="1"/>
            <a:r>
              <a:rPr lang="en-US" dirty="0"/>
              <a:t>Driven by a fear of harm causing permanent separation</a:t>
            </a:r>
          </a:p>
          <a:p>
            <a:r>
              <a:rPr lang="en-US" dirty="0"/>
              <a:t>Often develops in early childhood</a:t>
            </a:r>
          </a:p>
          <a:p>
            <a:r>
              <a:rPr lang="en-US" dirty="0"/>
              <a:t>Likely to see distress first thing in the morning when parents drop them off</a:t>
            </a:r>
          </a:p>
          <a:p>
            <a:pPr lvl="1"/>
            <a:r>
              <a:rPr lang="en-US" dirty="0"/>
              <a:t>May express distress as physical symptoms, e.g. stomach ache</a:t>
            </a:r>
          </a:p>
          <a:p>
            <a:r>
              <a:rPr lang="en-US" dirty="0"/>
              <a:t>May express a strong desire to contact family member multiple times per day</a:t>
            </a:r>
          </a:p>
          <a:p>
            <a:r>
              <a:rPr lang="en-US" dirty="0"/>
              <a:t>May show anger/aggression at those who force separation</a:t>
            </a:r>
          </a:p>
          <a:p>
            <a:r>
              <a:rPr lang="en-US" dirty="0"/>
              <a:t>Typically grow out of it</a:t>
            </a:r>
          </a:p>
          <a:p>
            <a:r>
              <a:rPr lang="en-US" dirty="0"/>
              <a:t>Their parent may also be suffering from separation anxiety disorder</a:t>
            </a:r>
          </a:p>
        </p:txBody>
      </p:sp>
    </p:spTree>
    <p:extLst>
      <p:ext uri="{BB962C8B-B14F-4D97-AF65-F5344CB8AC3E}">
        <p14:creationId xmlns:p14="http://schemas.microsoft.com/office/powerpoint/2010/main" val="44030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4815</TotalTime>
  <Words>1912</Words>
  <Application>Microsoft Office PowerPoint</Application>
  <PresentationFormat>Widescreen</PresentationFormat>
  <Paragraphs>255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Corbel</vt:lpstr>
      <vt:lpstr>Wingdings</vt:lpstr>
      <vt:lpstr>Banded</vt:lpstr>
      <vt:lpstr>Mental Health: Challenges for our Youth</vt:lpstr>
      <vt:lpstr>Learning Objectives</vt:lpstr>
      <vt:lpstr>What is “anxiety”?</vt:lpstr>
      <vt:lpstr>When is anxiety a “disorder”?</vt:lpstr>
      <vt:lpstr>When is anxiety a “disorder”?</vt:lpstr>
      <vt:lpstr>What are the various anxiety disorders?</vt:lpstr>
      <vt:lpstr>A word on Panic attacks</vt:lpstr>
      <vt:lpstr>Panic symptoms</vt:lpstr>
      <vt:lpstr>Separation anxiety disorder</vt:lpstr>
      <vt:lpstr>Selective mutism</vt:lpstr>
      <vt:lpstr>Specific phobia</vt:lpstr>
      <vt:lpstr>Social anxiety disorder (social phobia)</vt:lpstr>
      <vt:lpstr>Panic disorder</vt:lpstr>
      <vt:lpstr>Agoraphobia</vt:lpstr>
      <vt:lpstr>Generalized anxiety disorder (GAD)</vt:lpstr>
      <vt:lpstr>The others</vt:lpstr>
      <vt:lpstr>What other disorders involve anxiety?</vt:lpstr>
      <vt:lpstr>Some statistics</vt:lpstr>
      <vt:lpstr>Risk factors</vt:lpstr>
      <vt:lpstr>Warning signs for an anxiety disorder</vt:lpstr>
      <vt:lpstr>What is NSSI</vt:lpstr>
      <vt:lpstr>What is the function of NSSI</vt:lpstr>
      <vt:lpstr>Treating NSSI</vt:lpstr>
      <vt:lpstr>Treatments for anxiety</vt:lpstr>
      <vt:lpstr>Cognitive restructuring</vt:lpstr>
      <vt:lpstr>Prevention</vt:lpstr>
      <vt:lpstr>Stress exposure</vt:lpstr>
      <vt:lpstr>What you can do</vt:lpstr>
      <vt:lpstr>Questions?</vt:lpstr>
      <vt:lpstr>Additional topics/Lightning 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Health: Challenges for our Youth</dc:title>
  <dc:creator>Brett Chamberlain</dc:creator>
  <cp:lastModifiedBy>Craighead, Amanda</cp:lastModifiedBy>
  <cp:revision>34</cp:revision>
  <dcterms:created xsi:type="dcterms:W3CDTF">2019-11-07T00:20:17Z</dcterms:created>
  <dcterms:modified xsi:type="dcterms:W3CDTF">2019-11-13T15:16:53Z</dcterms:modified>
</cp:coreProperties>
</file>